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76" r:id="rId5"/>
    <p:sldId id="277" r:id="rId6"/>
    <p:sldId id="262" r:id="rId7"/>
    <p:sldId id="279" r:id="rId8"/>
    <p:sldId id="280" r:id="rId9"/>
    <p:sldId id="263" r:id="rId10"/>
    <p:sldId id="264" r:id="rId11"/>
    <p:sldId id="270" r:id="rId12"/>
    <p:sldId id="265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8395F-8EEE-4F02-B780-631FD9CD5736}" type="datetimeFigureOut">
              <a:rPr lang="fr-FR" smtClean="0"/>
              <a:pPr/>
              <a:t>18/04/2013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497F2-01E6-45A3-9408-3AB7E8B3AE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497F2-01E6-45A3-9408-3AB7E8B3AECF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497F2-01E6-45A3-9408-3AB7E8B3AECF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497F2-01E6-45A3-9408-3AB7E8B3AECF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497F2-01E6-45A3-9408-3AB7E8B3AECF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497F2-01E6-45A3-9408-3AB7E8B3AECF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497F2-01E6-45A3-9408-3AB7E8B3AECF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497F2-01E6-45A3-9408-3AB7E8B3AECF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497F2-01E6-45A3-9408-3AB7E8B3AECF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497F2-01E6-45A3-9408-3AB7E8B3AECF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204D4-31B6-46F0-8352-8CE990EF8194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204D4-31B6-46F0-8352-8CE990EF8194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497F2-01E6-45A3-9408-3AB7E8B3AECF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16E5D-246C-4AE1-BBC7-C04785E9CBBB}" type="datetimeFigureOut">
              <a:rPr lang="fr-FR" smtClean="0"/>
              <a:pPr/>
              <a:t>18/04/2013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3C99-D252-47B6-B454-F811DF3514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16E5D-246C-4AE1-BBC7-C04785E9CBBB}" type="datetimeFigureOut">
              <a:rPr lang="fr-FR" smtClean="0"/>
              <a:pPr/>
              <a:t>18/04/2013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3C99-D252-47B6-B454-F811DF3514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16E5D-246C-4AE1-BBC7-C04785E9CBBB}" type="datetimeFigureOut">
              <a:rPr lang="fr-FR" smtClean="0"/>
              <a:pPr/>
              <a:t>18/04/2013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3C99-D252-47B6-B454-F811DF3514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16E5D-246C-4AE1-BBC7-C04785E9CBBB}" type="datetimeFigureOut">
              <a:rPr lang="fr-FR" smtClean="0"/>
              <a:pPr/>
              <a:t>18/04/2013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3C99-D252-47B6-B454-F811DF3514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16E5D-246C-4AE1-BBC7-C04785E9CBBB}" type="datetimeFigureOut">
              <a:rPr lang="fr-FR" smtClean="0"/>
              <a:pPr/>
              <a:t>18/04/2013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3C99-D252-47B6-B454-F811DF3514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16E5D-246C-4AE1-BBC7-C04785E9CBBB}" type="datetimeFigureOut">
              <a:rPr lang="fr-FR" smtClean="0"/>
              <a:pPr/>
              <a:t>18/04/2013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3C99-D252-47B6-B454-F811DF3514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16E5D-246C-4AE1-BBC7-C04785E9CBBB}" type="datetimeFigureOut">
              <a:rPr lang="fr-FR" smtClean="0"/>
              <a:pPr/>
              <a:t>18/04/2013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3C99-D252-47B6-B454-F811DF3514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16E5D-246C-4AE1-BBC7-C04785E9CBBB}" type="datetimeFigureOut">
              <a:rPr lang="fr-FR" smtClean="0"/>
              <a:pPr/>
              <a:t>18/04/2013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3C99-D252-47B6-B454-F811DF3514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16E5D-246C-4AE1-BBC7-C04785E9CBBB}" type="datetimeFigureOut">
              <a:rPr lang="fr-FR" smtClean="0"/>
              <a:pPr/>
              <a:t>18/04/2013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3C99-D252-47B6-B454-F811DF3514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16E5D-246C-4AE1-BBC7-C04785E9CBBB}" type="datetimeFigureOut">
              <a:rPr lang="fr-FR" smtClean="0"/>
              <a:pPr/>
              <a:t>18/04/2013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3C99-D252-47B6-B454-F811DF3514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16E5D-246C-4AE1-BBC7-C04785E9CBBB}" type="datetimeFigureOut">
              <a:rPr lang="fr-FR" smtClean="0"/>
              <a:pPr/>
              <a:t>18/04/2013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3C99-D252-47B6-B454-F811DF3514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16E5D-246C-4AE1-BBC7-C04785E9CBBB}" type="datetimeFigureOut">
              <a:rPr lang="fr-FR" smtClean="0"/>
              <a:pPr/>
              <a:t>18/04/2013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D3C99-D252-47B6-B454-F811DF3514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pcampus.com/img/labalise/guides/hiver/2009/collet1-hiver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emf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8000" b="1" dirty="0" smtClean="0">
                <a:latin typeface="SwissCheese" pitchFamily="2" charset="0"/>
              </a:rPr>
              <a:t>AVANT-PROJET DE </a:t>
            </a:r>
            <a:br>
              <a:rPr lang="fr-FR" sz="8000" b="1" dirty="0" smtClean="0">
                <a:latin typeface="SwissCheese" pitchFamily="2" charset="0"/>
              </a:rPr>
            </a:br>
            <a:r>
              <a:rPr lang="fr-FR" sz="8000" b="1" dirty="0" smtClean="0">
                <a:latin typeface="SwissCheese" pitchFamily="2" charset="0"/>
              </a:rPr>
              <a:t>CLASSE DE NEIGE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5157192"/>
            <a:ext cx="6400800" cy="720080"/>
          </a:xfrm>
        </p:spPr>
        <p:txBody>
          <a:bodyPr>
            <a:noAutofit/>
          </a:bodyPr>
          <a:lstStyle/>
          <a:p>
            <a:r>
              <a:rPr lang="fr-FR" sz="7200" dirty="0" smtClean="0">
                <a:solidFill>
                  <a:srgbClr val="FF0000"/>
                </a:solidFill>
              </a:rPr>
              <a:t>CE1-CM2</a:t>
            </a:r>
            <a:endParaRPr lang="fr-FR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Coopérative :</a:t>
            </a:r>
          </a:p>
          <a:p>
            <a:r>
              <a:rPr lang="fr-FR" dirty="0" smtClean="0"/>
              <a:t>30€ : budget habituel pour les sorties</a:t>
            </a:r>
          </a:p>
          <a:p>
            <a:r>
              <a:rPr lang="fr-FR" dirty="0" smtClean="0"/>
              <a:t>Soutien aux familles ayant deux enfants concernés</a:t>
            </a:r>
          </a:p>
          <a:p>
            <a:r>
              <a:rPr lang="fr-FR" dirty="0" smtClean="0"/>
              <a:t>Actions à venir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B0F0"/>
                </a:solidFill>
              </a:rPr>
              <a:t>PARTICIPATION FAMILLES MAXIMALE</a:t>
            </a:r>
            <a:endParaRPr lang="fr-FR" dirty="0">
              <a:solidFill>
                <a:srgbClr val="00B0F0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395536" y="1484784"/>
          <a:ext cx="8208912" cy="473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0537"/>
                <a:gridCol w="1243775"/>
                <a:gridCol w="2537300"/>
                <a:gridCol w="2537300"/>
              </a:tblGrid>
              <a:tr h="94690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Total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Par élève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Par</a:t>
                      </a:r>
                      <a:r>
                        <a:rPr lang="fr-FR" baseline="0" dirty="0" smtClean="0"/>
                        <a:t> élève pour famille ayant deux ou trois enfants</a:t>
                      </a:r>
                      <a:endParaRPr lang="fr-FR" dirty="0"/>
                    </a:p>
                  </a:txBody>
                  <a:tcPr/>
                </a:tc>
              </a:tr>
              <a:tr h="94690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48 890€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445€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445€</a:t>
                      </a:r>
                      <a:endParaRPr lang="fr-FR" dirty="0"/>
                    </a:p>
                  </a:txBody>
                  <a:tcPr/>
                </a:tc>
              </a:tr>
              <a:tr h="946904">
                <a:tc>
                  <a:txBody>
                    <a:bodyPr/>
                    <a:lstStyle/>
                    <a:p>
                      <a:r>
                        <a:rPr lang="fr-FR" dirty="0" smtClean="0"/>
                        <a:t>Coopérative</a:t>
                      </a:r>
                    </a:p>
                    <a:p>
                      <a:r>
                        <a:rPr lang="fr-FR" dirty="0" smtClean="0"/>
                        <a:t>Actions à venir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30€</a:t>
                      </a:r>
                    </a:p>
                    <a:p>
                      <a:r>
                        <a:rPr lang="fr-FR" dirty="0" smtClean="0"/>
                        <a:t>10€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100€</a:t>
                      </a:r>
                      <a:endParaRPr lang="fr-FR" dirty="0"/>
                    </a:p>
                  </a:txBody>
                  <a:tcPr/>
                </a:tc>
              </a:tr>
              <a:tr h="946904">
                <a:tc>
                  <a:txBody>
                    <a:bodyPr/>
                    <a:lstStyle/>
                    <a:p>
                      <a:r>
                        <a:rPr lang="fr-FR" dirty="0" smtClean="0"/>
                        <a:t>association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946904">
                <a:tc>
                  <a:txBody>
                    <a:bodyPr/>
                    <a:lstStyle/>
                    <a:p>
                      <a:r>
                        <a:rPr lang="fr-FR" dirty="0" smtClean="0"/>
                        <a:t>Estimation maximale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405€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355€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Financement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Idées d’actions</a:t>
            </a:r>
          </a:p>
          <a:p>
            <a:r>
              <a:rPr lang="fr-FR" dirty="0" smtClean="0"/>
              <a:t>Vente en mai ou juin ( madeleine, seconde opération gavotte)</a:t>
            </a:r>
          </a:p>
          <a:p>
            <a:r>
              <a:rPr lang="fr-FR" dirty="0" smtClean="0"/>
              <a:t>Livraison de croissants à domicile</a:t>
            </a:r>
          </a:p>
          <a:p>
            <a:r>
              <a:rPr lang="fr-FR" dirty="0" smtClean="0"/>
              <a:t>Vente de bourriches d’huîtres à Noël</a:t>
            </a:r>
          </a:p>
          <a:p>
            <a:r>
              <a:rPr lang="fr-FR" dirty="0" smtClean="0"/>
              <a:t>Soirée</a:t>
            </a:r>
          </a:p>
          <a:p>
            <a:endParaRPr lang="fr-FR" dirty="0" smtClean="0"/>
          </a:p>
          <a:p>
            <a:r>
              <a:rPr lang="fr-FR" dirty="0" smtClean="0"/>
              <a:t>Nécessité d’un investissement de tous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1) OBJECTIFS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b="1" i="1" dirty="0" smtClean="0"/>
              <a:t>Découvrir un autre lieu de vie</a:t>
            </a:r>
            <a:endParaRPr lang="fr-FR" i="1" dirty="0" smtClean="0"/>
          </a:p>
          <a:p>
            <a:r>
              <a:rPr lang="fr-FR" b="1" dirty="0" smtClean="0"/>
              <a:t>Acquérir </a:t>
            </a:r>
            <a:r>
              <a:rPr lang="fr-FR" b="1" dirty="0"/>
              <a:t>plus d’autonomie</a:t>
            </a:r>
          </a:p>
          <a:p>
            <a:r>
              <a:rPr lang="fr-FR" i="1" dirty="0"/>
              <a:t>Développer la curiosité et la créativité, donner le goût et le sens des responsabilités, apprendre </a:t>
            </a:r>
            <a:r>
              <a:rPr lang="fr-FR" i="1" dirty="0" smtClean="0"/>
              <a:t>à gérer </a:t>
            </a:r>
            <a:r>
              <a:rPr lang="fr-FR" i="1" dirty="0"/>
              <a:t>la vie quotidienne</a:t>
            </a:r>
            <a:r>
              <a:rPr lang="fr-FR" i="1" dirty="0" smtClean="0"/>
              <a:t>.</a:t>
            </a:r>
          </a:p>
          <a:p>
            <a:r>
              <a:rPr lang="fr-FR" b="1" dirty="0"/>
              <a:t>Savoir être et vivre </a:t>
            </a:r>
            <a:r>
              <a:rPr lang="fr-FR" b="1" dirty="0" smtClean="0"/>
              <a:t>ensemble</a:t>
            </a:r>
          </a:p>
          <a:p>
            <a:r>
              <a:rPr lang="fr-FR" b="1" i="1" dirty="0" smtClean="0"/>
              <a:t>S’exprimer, communiquer, </a:t>
            </a:r>
          </a:p>
          <a:p>
            <a:r>
              <a:rPr lang="fr-FR" i="1" dirty="0" smtClean="0"/>
              <a:t>Écrire, lire, parler pour communiquer et raconter en se servant de la stimulation d’un milieu et d’un mode de vie.</a:t>
            </a:r>
          </a:p>
          <a:p>
            <a:r>
              <a:rPr lang="fr-FR" b="1" i="1" dirty="0" smtClean="0"/>
              <a:t>pratiquer des activités sportives</a:t>
            </a:r>
          </a:p>
          <a:p>
            <a:pPr>
              <a:buNone/>
            </a:pPr>
            <a:endParaRPr lang="fr-FR" b="1" i="1" dirty="0" smtClean="0"/>
          </a:p>
          <a:p>
            <a:endParaRPr lang="fr-FR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395536" y="260648"/>
            <a:ext cx="2400301" cy="172819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sng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Education civique</a:t>
            </a:r>
            <a:endParaRPr kumimoji="0" lang="fr-FR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Favoriser la socialisation à travers la vie collective.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Donner son avis sur les propositions des adultes, être à l’écoute des arguments d’autrui.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179512" y="4221088"/>
            <a:ext cx="1629916" cy="1943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sng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TICE</a:t>
            </a:r>
            <a:endParaRPr kumimoji="0" lang="fr-FR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Rédiger des courriers par mail.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Rechercher sur la toile des informations sur les sites à visiter correspondant aux sujets d’étude, des documents sur les sujets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abordés.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6804248" y="260648"/>
            <a:ext cx="1943100" cy="34178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sng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Domaine de la langue</a:t>
            </a:r>
            <a:endParaRPr kumimoji="0" lang="fr-FR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Expression orale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Faire part aux autres des découvertes liées aux recherches, à la réception de courrier.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Expression écrite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Ecrite des lettres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dirty="0" smtClean="0">
                <a:latin typeface="Arial" pitchFamily="34" charset="0"/>
                <a:cs typeface="Arial" pitchFamily="34" charset="0"/>
              </a:rPr>
              <a:t>Rédiger des comptes-rendus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Rédiger des courriers électroniques.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Lecture : lecture des lettres reçues, de la documentation reçue,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documentaires sur le milieu.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2987824" y="2780928"/>
            <a:ext cx="2664296" cy="151216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PROJET DE CLASSE DE DECOUVERTE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Créer une dynamique de classe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923928" y="620688"/>
            <a:ext cx="1600200" cy="960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sng" strike="noStrike" cap="none" normalizeH="0" baseline="0" smtClean="0">
                <a:ln>
                  <a:noFill/>
                </a:ln>
                <a:solidFill>
                  <a:srgbClr val="99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EPS </a:t>
            </a:r>
            <a:endParaRPr kumimoji="0" lang="fr-FR" sz="1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Pratiquer une activité de glisse.</a:t>
            </a:r>
            <a:endParaRPr kumimoji="0" lang="fr-F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419872" y="5229200"/>
            <a:ext cx="2160240" cy="7920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sng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Sciences : 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Découvrir un nouveau milieu ( faune et flore).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7380312" y="4437112"/>
            <a:ext cx="1485900" cy="15841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sng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Géographie</a:t>
            </a:r>
            <a:endParaRPr kumimoji="0" lang="fr-FR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Localiser sur des cartes la région et les sites.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dirty="0" smtClean="0">
                <a:latin typeface="Arial" pitchFamily="34" charset="0"/>
                <a:cs typeface="Arial" pitchFamily="34" charset="0"/>
              </a:rPr>
              <a:t>Etudier les différents types de paysage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0" name="AutoShape 6"/>
          <p:cNvSpPr>
            <a:spLocks noChangeShapeType="1"/>
          </p:cNvSpPr>
          <p:nvPr/>
        </p:nvSpPr>
        <p:spPr bwMode="auto">
          <a:xfrm>
            <a:off x="1619672" y="1988840"/>
            <a:ext cx="1343968" cy="182770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69" name="AutoShape 5"/>
          <p:cNvSpPr>
            <a:spLocks noChangeShapeType="1"/>
          </p:cNvSpPr>
          <p:nvPr/>
        </p:nvSpPr>
        <p:spPr bwMode="auto">
          <a:xfrm flipH="1">
            <a:off x="4644008" y="1556792"/>
            <a:ext cx="72008" cy="122758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68" name="AutoShape 4"/>
          <p:cNvSpPr>
            <a:spLocks noChangeShapeType="1"/>
          </p:cNvSpPr>
          <p:nvPr/>
        </p:nvSpPr>
        <p:spPr bwMode="auto">
          <a:xfrm flipH="1">
            <a:off x="5652120" y="1988840"/>
            <a:ext cx="1080121" cy="11112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67" name="AutoShape 3"/>
          <p:cNvSpPr>
            <a:spLocks noChangeShapeType="1"/>
          </p:cNvSpPr>
          <p:nvPr/>
        </p:nvSpPr>
        <p:spPr bwMode="auto">
          <a:xfrm flipV="1">
            <a:off x="1835696" y="4221087"/>
            <a:ext cx="1186234" cy="93610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66" name="AutoShape 2"/>
          <p:cNvSpPr>
            <a:spLocks noChangeShapeType="1"/>
          </p:cNvSpPr>
          <p:nvPr/>
        </p:nvSpPr>
        <p:spPr bwMode="auto">
          <a:xfrm flipH="1" flipV="1">
            <a:off x="4283968" y="4293096"/>
            <a:ext cx="72008" cy="86409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65" name="AutoShape 1"/>
          <p:cNvSpPr>
            <a:spLocks noChangeShapeType="1"/>
          </p:cNvSpPr>
          <p:nvPr/>
        </p:nvSpPr>
        <p:spPr bwMode="auto">
          <a:xfrm flipH="1" flipV="1">
            <a:off x="5508104" y="4221088"/>
            <a:ext cx="1872208" cy="129614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B) Projet pédagogique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Reste à approfondir, pourra différer un peu d’un groupe à l’autre.</a:t>
            </a:r>
          </a:p>
          <a:p>
            <a:r>
              <a:rPr lang="fr-FR" dirty="0" smtClean="0"/>
              <a:t>Approche d’un milieu de vie différent de celui des élèves:</a:t>
            </a:r>
          </a:p>
          <a:p>
            <a:r>
              <a:rPr lang="fr-FR" dirty="0" smtClean="0"/>
              <a:t>Approche géographique : étude de paysage</a:t>
            </a:r>
          </a:p>
          <a:p>
            <a:r>
              <a:rPr lang="fr-FR" dirty="0" smtClean="0"/>
              <a:t>Approche scientifique : étude faune et flore</a:t>
            </a:r>
          </a:p>
          <a:p>
            <a:r>
              <a:rPr lang="fr-FR" dirty="0" smtClean="0"/>
              <a:t>Pratiquer une activité de glisse : ski</a:t>
            </a:r>
          </a:p>
          <a:p>
            <a:r>
              <a:rPr lang="fr-FR" dirty="0" smtClean="0"/>
              <a:t>Découvrir l’agriculture en montagne, les dangers de la montagne, la vie d’un village autrefois.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575048"/>
          </a:xfrm>
        </p:spPr>
        <p:txBody>
          <a:bodyPr>
            <a:normAutofit fontScale="90000"/>
          </a:bodyPr>
          <a:lstStyle/>
          <a:p>
            <a:r>
              <a:rPr lang="fr-FR" sz="4800" dirty="0" smtClean="0"/>
              <a:t>C) </a:t>
            </a:r>
            <a:r>
              <a:rPr lang="fr-FR" dirty="0" smtClean="0"/>
              <a:t>Pourquoi le présenter maintenant</a:t>
            </a:r>
            <a:r>
              <a:rPr lang="fr-FR" dirty="0" smtClean="0"/>
              <a:t>?</a:t>
            </a:r>
            <a:br>
              <a:rPr lang="fr-FR" dirty="0" smtClean="0"/>
            </a:br>
            <a:r>
              <a:rPr lang="fr-FR" sz="2000" dirty="0" smtClean="0"/>
              <a:t>Car c’est l’assurance de pouvoir le mettre en œuvre.</a:t>
            </a:r>
            <a:br>
              <a:rPr lang="fr-FR" sz="2000" dirty="0" smtClean="0"/>
            </a:br>
            <a:r>
              <a:rPr lang="fr-FR" sz="2000" dirty="0" smtClean="0"/>
              <a:t>Les centres d’accueil n’ont déjà plus beaucoup de date à proposer.</a:t>
            </a:r>
            <a:br>
              <a:rPr lang="fr-FR" sz="2000" dirty="0" smtClean="0"/>
            </a:br>
            <a:r>
              <a:rPr lang="fr-FR" sz="2000" dirty="0" smtClean="0"/>
              <a:t>Cela laisse le temps de rechercher des solutions de financement.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996952"/>
            <a:ext cx="8229600" cy="2404864"/>
          </a:xfrm>
        </p:spPr>
        <p:txBody>
          <a:bodyPr/>
          <a:lstStyle/>
          <a:p>
            <a:r>
              <a:rPr lang="fr-FR" dirty="0" smtClean="0"/>
              <a:t>D) Période et durée</a:t>
            </a:r>
          </a:p>
          <a:p>
            <a:r>
              <a:rPr lang="fr-FR" dirty="0" smtClean="0"/>
              <a:t>Janvier : une semaine :</a:t>
            </a:r>
          </a:p>
          <a:p>
            <a:r>
              <a:rPr lang="fr-FR" dirty="0" smtClean="0"/>
              <a:t>départ : dimanche soir </a:t>
            </a:r>
          </a:p>
          <a:p>
            <a:r>
              <a:rPr lang="fr-FR" dirty="0" smtClean="0"/>
              <a:t>Retour : samedi matin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87824" y="116632"/>
            <a:ext cx="5842992" cy="850106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2) Présentation du lieu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3429000"/>
            <a:ext cx="6408712" cy="3052936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 smtClean="0"/>
              <a:t>LE COLLET D’ALLEVARD </a:t>
            </a:r>
          </a:p>
          <a:p>
            <a:r>
              <a:rPr lang="fr-FR" dirty="0" smtClean="0"/>
              <a:t> Station de ski née en 1955 </a:t>
            </a:r>
          </a:p>
          <a:p>
            <a:r>
              <a:rPr lang="fr-FR" dirty="0" smtClean="0"/>
              <a:t> 1450 à 2100 mètres d’altitude </a:t>
            </a:r>
          </a:p>
          <a:p>
            <a:r>
              <a:rPr lang="fr-FR" dirty="0" smtClean="0"/>
              <a:t> 35 km de pistes de ski </a:t>
            </a:r>
          </a:p>
          <a:p>
            <a:r>
              <a:rPr lang="fr-FR" dirty="0" smtClean="0"/>
              <a:t> 4 télésièges </a:t>
            </a:r>
          </a:p>
          <a:p>
            <a:r>
              <a:rPr lang="fr-FR" dirty="0" smtClean="0"/>
              <a:t> 6 téléskis </a:t>
            </a:r>
          </a:p>
          <a:p>
            <a:endParaRPr lang="fr-FR" dirty="0"/>
          </a:p>
        </p:txBody>
      </p:sp>
      <p:pic>
        <p:nvPicPr>
          <p:cNvPr id="5" name="Picture 4" descr="http://www.capcampus.com/img/labalise/guides/hiver/2009/collet1-hiver.jpg">
            <a:hlinkClick r:id="rId3" tooltip="station de ski le collet d'allevard isère alpes du nord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052736"/>
            <a:ext cx="4069566" cy="2808312"/>
          </a:xfrm>
          <a:prstGeom prst="rect">
            <a:avLst/>
          </a:prstGeom>
          <a:noFill/>
        </p:spPr>
      </p:pic>
      <p:pic>
        <p:nvPicPr>
          <p:cNvPr id="1028" name="Picture 4" descr="http://imageseu.abritel.fr/vd2/files/AB/400x300/5h/592931/591116_13516340654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124744"/>
            <a:ext cx="3024336" cy="2268252"/>
          </a:xfrm>
          <a:prstGeom prst="rect">
            <a:avLst/>
          </a:prstGeom>
          <a:noFill/>
        </p:spPr>
      </p:pic>
      <p:pic>
        <p:nvPicPr>
          <p:cNvPr id="6" name="Image 5"/>
          <p:cNvPicPr/>
          <p:nvPr/>
        </p:nvPicPr>
        <p:blipFill>
          <a:blip r:embed="rId6" cstate="print"/>
          <a:srcRect l="77521" t="30688" r="3934" b="35062"/>
          <a:stretch>
            <a:fillRect/>
          </a:stretch>
        </p:blipFill>
        <p:spPr bwMode="auto">
          <a:xfrm>
            <a:off x="6660232" y="4221088"/>
            <a:ext cx="193089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2"/>
          <p:cNvSpPr>
            <a:spLocks noGrp="1" noChangeArrowheads="1"/>
          </p:cNvSpPr>
          <p:nvPr>
            <p:ph type="ctrTitle"/>
          </p:nvPr>
        </p:nvSpPr>
        <p:spPr>
          <a:xfrm>
            <a:off x="428596" y="500042"/>
            <a:ext cx="8286808" cy="135732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9600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rPr>
              <a:t>Centre Jeanne Géraud</a:t>
            </a:r>
            <a:r>
              <a:rPr lang="fr-FR" sz="8800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Freestyle Script" pitchFamily="66" charset="0"/>
              </a:rPr>
              <a:t/>
            </a:r>
            <a:br>
              <a:rPr lang="fr-FR" sz="8800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Freestyle Script" pitchFamily="66" charset="0"/>
              </a:rPr>
            </a:br>
            <a:r>
              <a:rPr lang="fr-FR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rPr>
              <a:t>Le Collet d’Allevard</a:t>
            </a:r>
            <a:endParaRPr lang="fr-FR" sz="6000" dirty="0" smtClean="0">
              <a:solidFill>
                <a:schemeClr val="tx1"/>
              </a:solidFill>
              <a:latin typeface="Freestyle Script" pitchFamily="66" charset="0"/>
            </a:endParaRPr>
          </a:p>
        </p:txBody>
      </p:sp>
      <p:pic>
        <p:nvPicPr>
          <p:cNvPr id="7171" name="Picture 8" descr="C:\Documents and Settings\Pyot\Mes documents\Images Image Expert\station + parapente\Image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2857500"/>
            <a:ext cx="8143875" cy="3529013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7172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" y="5643563"/>
            <a:ext cx="196056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88" y="5643563"/>
            <a:ext cx="593725" cy="692150"/>
          </a:xfrm>
          <a:prstGeom prst="rect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  <a:ln w="1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285720" y="152400"/>
            <a:ext cx="8572560" cy="106202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7200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rPr>
              <a:t>Une structure adaptée aux enfants</a:t>
            </a:r>
            <a:r>
              <a:rPr lang="fr-FR" sz="7200" u="sng" dirty="0" smtClean="0">
                <a:solidFill>
                  <a:srgbClr val="FFC000"/>
                </a:solidFill>
                <a:latin typeface="Freestyle Script" pitchFamily="66" charset="0"/>
              </a:rPr>
              <a:t> 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28625" y="1071563"/>
            <a:ext cx="4087813" cy="5024437"/>
          </a:xfrm>
        </p:spPr>
        <p:txBody>
          <a:bodyPr rtlCol="0">
            <a:norm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rPr>
              <a:t>Accueil pour 138 enfants.</a:t>
            </a:r>
            <a:endParaRPr lang="fr-FR" sz="3200" b="1" dirty="0" smtClean="0">
              <a:latin typeface="Bradley Hand ITC" pitchFamily="66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rPr>
              <a:t>6 salles de classe.</a:t>
            </a:r>
            <a:endParaRPr lang="fr-FR" sz="3200" b="1" dirty="0" smtClean="0">
              <a:latin typeface="Bradley Hand ITC" pitchFamily="66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rPr>
              <a:t>1 restaurant panoramique.</a:t>
            </a:r>
            <a:endParaRPr lang="fr-FR" sz="3200" b="1" dirty="0" smtClean="0">
              <a:latin typeface="Bradley Hand ITC" pitchFamily="66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rPr>
              <a:t>1 grande salle de jeux,          ping-pong et babyfoot.</a:t>
            </a:r>
            <a:endParaRPr lang="fr-FR" sz="3200" b="1" dirty="0" smtClean="0">
              <a:latin typeface="Bradley Hand ITC" pitchFamily="66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rPr>
              <a:t>pied de piste 15m.</a:t>
            </a:r>
            <a:endParaRPr lang="fr-FR" sz="3200" b="1" dirty="0" smtClean="0">
              <a:latin typeface="Bradley Hand ITC" pitchFamily="66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fr-FR" sz="3200" dirty="0" smtClean="0"/>
          </a:p>
        </p:txBody>
      </p:sp>
      <p:pic>
        <p:nvPicPr>
          <p:cNvPr id="11268" name="Image 5" descr="porte de douche 00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4071938"/>
            <a:ext cx="4071937" cy="2428875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1269" name="Image 7" descr="porte de douche 00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1428750"/>
            <a:ext cx="3929063" cy="2500313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1270" name="Image 11" descr="Photo 00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5" y="4071938"/>
            <a:ext cx="3929063" cy="2428875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3) Budget et financement</a:t>
            </a:r>
            <a:endParaRPr lang="fr-FR" dirty="0">
              <a:solidFill>
                <a:srgbClr val="0070C0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611560" y="1772816"/>
          <a:ext cx="8208912" cy="4219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2736304"/>
                <a:gridCol w="2736304"/>
              </a:tblGrid>
              <a:tr h="105491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Total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Par élève</a:t>
                      </a:r>
                      <a:endParaRPr lang="fr-FR" dirty="0"/>
                    </a:p>
                  </a:txBody>
                  <a:tcPr/>
                </a:tc>
              </a:tr>
              <a:tr h="1054916">
                <a:tc>
                  <a:txBody>
                    <a:bodyPr/>
                    <a:lstStyle/>
                    <a:p>
                      <a:r>
                        <a:rPr lang="fr-FR" dirty="0" smtClean="0"/>
                        <a:t>Hébergement et</a:t>
                      </a:r>
                      <a:r>
                        <a:rPr lang="fr-FR" baseline="0" dirty="0" smtClean="0"/>
                        <a:t> activités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600" dirty="0" smtClean="0"/>
                        <a:t>38 890 €</a:t>
                      </a:r>
                      <a:endParaRPr lang="fr-F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600" dirty="0" smtClean="0"/>
                        <a:t>354€</a:t>
                      </a:r>
                      <a:endParaRPr lang="fr-FR" sz="3600" dirty="0"/>
                    </a:p>
                  </a:txBody>
                  <a:tcPr/>
                </a:tc>
              </a:tr>
              <a:tr h="1054916">
                <a:tc>
                  <a:txBody>
                    <a:bodyPr/>
                    <a:lstStyle/>
                    <a:p>
                      <a:r>
                        <a:rPr lang="fr-FR" dirty="0" smtClean="0"/>
                        <a:t>transport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600" dirty="0" smtClean="0"/>
                        <a:t>10 000€</a:t>
                      </a:r>
                      <a:endParaRPr lang="fr-F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600" dirty="0" smtClean="0"/>
                        <a:t>  91€</a:t>
                      </a:r>
                      <a:endParaRPr lang="fr-FR" sz="3600" dirty="0"/>
                    </a:p>
                  </a:txBody>
                  <a:tcPr/>
                </a:tc>
              </a:tr>
              <a:tr h="1054916">
                <a:tc>
                  <a:txBody>
                    <a:bodyPr/>
                    <a:lstStyle/>
                    <a:p>
                      <a:r>
                        <a:rPr lang="fr-FR" dirty="0" smtClean="0"/>
                        <a:t>total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600" dirty="0" smtClean="0"/>
                        <a:t>48 890€</a:t>
                      </a:r>
                      <a:endParaRPr lang="fr-F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600" dirty="0" smtClean="0"/>
                        <a:t>445€</a:t>
                      </a:r>
                      <a:endParaRPr lang="fr-FR" sz="3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495</Words>
  <Application>Microsoft Office PowerPoint</Application>
  <PresentationFormat>Affichage à l'écran (4:3)</PresentationFormat>
  <Paragraphs>111</Paragraphs>
  <Slides>12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AVANT-PROJET DE  CLASSE DE NEIGE</vt:lpstr>
      <vt:lpstr>1) OBJECTIFS</vt:lpstr>
      <vt:lpstr>Diapositive 3</vt:lpstr>
      <vt:lpstr>B) Projet pédagogique</vt:lpstr>
      <vt:lpstr>C) Pourquoi le présenter maintenant? Car c’est l’assurance de pouvoir le mettre en œuvre. Les centres d’accueil n’ont déjà plus beaucoup de date à proposer. Cela laisse le temps de rechercher des solutions de financement. </vt:lpstr>
      <vt:lpstr>2) Présentation du lieu</vt:lpstr>
      <vt:lpstr>Centre Jeanne Géraud Le Collet d’Allevard</vt:lpstr>
      <vt:lpstr>Une structure adaptée aux enfants </vt:lpstr>
      <vt:lpstr>3) Budget et financement</vt:lpstr>
      <vt:lpstr>Diapositive 10</vt:lpstr>
      <vt:lpstr>PARTICIPATION FAMILLES MAXIMALE</vt:lpstr>
      <vt:lpstr>Financement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DE CLASSE DE DECOUVERTE</dc:title>
  <dc:creator>Directeur</dc:creator>
  <cp:lastModifiedBy>Directeur</cp:lastModifiedBy>
  <cp:revision>22</cp:revision>
  <dcterms:created xsi:type="dcterms:W3CDTF">2013-03-15T13:41:51Z</dcterms:created>
  <dcterms:modified xsi:type="dcterms:W3CDTF">2013-04-18T07:12:24Z</dcterms:modified>
</cp:coreProperties>
</file>